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71" r:id="rId5"/>
    <p:sldId id="272" r:id="rId6"/>
    <p:sldId id="274" r:id="rId7"/>
    <p:sldId id="275" r:id="rId8"/>
    <p:sldId id="266" r:id="rId9"/>
    <p:sldId id="257" r:id="rId10"/>
    <p:sldId id="258" r:id="rId11"/>
    <p:sldId id="262" r:id="rId12"/>
    <p:sldId id="263" r:id="rId13"/>
    <p:sldId id="264" r:id="rId14"/>
    <p:sldId id="265" r:id="rId15"/>
    <p:sldId id="276" r:id="rId16"/>
    <p:sldId id="259" r:id="rId17"/>
    <p:sldId id="260" r:id="rId18"/>
    <p:sldId id="261" r:id="rId19"/>
    <p:sldId id="277" r:id="rId20"/>
    <p:sldId id="278" r:id="rId21"/>
    <p:sldId id="279" r:id="rId22"/>
    <p:sldId id="280" r:id="rId23"/>
    <p:sldId id="268" r:id="rId24"/>
    <p:sldId id="273" r:id="rId25"/>
    <p:sldId id="281" r:id="rId26"/>
    <p:sldId id="283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4157E27-9A22-49B0-82A2-607CF8769416}">
          <p14:sldIdLst>
            <p14:sldId id="256"/>
          </p14:sldIdLst>
        </p14:section>
        <p14:section name="Context/Relevancy" id="{D31E3DF0-8D0C-4CB2-8EB1-75CE547E7153}">
          <p14:sldIdLst>
            <p14:sldId id="269"/>
          </p14:sldIdLst>
        </p14:section>
        <p14:section name="BM3D Theory" id="{B8D5E6C8-39B8-40F1-9776-E47E63848D45}">
          <p14:sldIdLst>
            <p14:sldId id="270"/>
            <p14:sldId id="271"/>
            <p14:sldId id="272"/>
            <p14:sldId id="274"/>
            <p14:sldId id="275"/>
          </p14:sldIdLst>
        </p14:section>
        <p14:section name="BM3D Interpolation" id="{8C791A3F-0DCE-41D5-A64D-13120A61A0C8}">
          <p14:sldIdLst>
            <p14:sldId id="266"/>
          </p14:sldIdLst>
        </p14:section>
        <p14:section name="Results" id="{992C1ABB-383A-406C-A474-50A84FCD51ED}">
          <p14:sldIdLst>
            <p14:sldId id="257"/>
            <p14:sldId id="258"/>
            <p14:sldId id="262"/>
            <p14:sldId id="263"/>
            <p14:sldId id="264"/>
            <p14:sldId id="265"/>
            <p14:sldId id="276"/>
            <p14:sldId id="259"/>
            <p14:sldId id="260"/>
            <p14:sldId id="261"/>
            <p14:sldId id="277"/>
            <p14:sldId id="278"/>
            <p14:sldId id="279"/>
            <p14:sldId id="280"/>
          </p14:sldIdLst>
        </p14:section>
        <p14:section name="References" id="{5A73C0A1-7D29-474F-A7A5-1E37A9935E62}">
          <p14:sldIdLst>
            <p14:sldId id="268"/>
            <p14:sldId id="273"/>
            <p14:sldId id="281"/>
            <p14:sldId id="283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9392A-4E6D-43DA-A2AB-E705FF62E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B5EBA-92FB-45CC-B122-14D56BA9E6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18378-7B71-46B8-B664-ABD4C77AB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EF7CB-A4E0-4052-957F-3065138D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19067-56EC-4849-9657-35E84989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46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9F589-3616-44BD-89FD-1165C3FD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CC5F32-E37F-4D8B-A162-4CB2B8AED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DAA3A-62A8-4BC3-8A01-EAB3ABA6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32074-4522-4BE7-AB7A-AC504D5F2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5389E-D0DB-4C7A-BDB2-3B76E4460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19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D78FD-4CF0-43A6-B53E-B800CB938A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A20A92-4DFF-4406-B61F-121532762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A3CBB-42B4-46BE-9E66-BC504B4F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A3B73-81E3-4EB0-A5BC-E1CE0A87A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2164A-2BF6-4A1B-9583-1D687A0C2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B5FC-762A-462D-84EF-1D0A3682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9EBDE-A7E4-4890-85D8-A878386B0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00669-B184-4CA2-812A-590F43185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D58C9-87C4-4C56-8519-CB12B0322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AB1DA-7007-4E23-BD41-1DF56AAB1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3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67D5-08B6-48CB-A197-F9D6F6DEF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B6DBD-AD4A-465B-8C59-D630CAE45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0E053-A4D1-4454-962C-1545AEA8B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6375A-70C3-428F-AC93-CBF0BCDEC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577CA-0741-425C-818C-7B7794E89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7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AD1E7-C70F-47F0-94EC-A52B21742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333B6-25B2-4EF4-87A1-71056B66FF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F2446-3BB9-451A-AE8C-2A2EEB849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A2040-1FD2-4458-B65B-FD698D0C9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52859-4A49-4909-A604-18A28B7DF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E4C31-02BB-491E-9969-06B5CED57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3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4762-650F-4F0F-9232-4A8EC8AEC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A00D8-4648-4367-BD08-4DB58878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BD8255-1C69-41F3-81FD-52A51619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8F608C-BC4C-496F-8152-82B8AC2ADD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4ADDB1-035E-4CFD-8079-ADEAE55C87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9BA04F-6307-4E73-99E7-A4A9B7CB2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5A7049-CE0B-49C2-85BB-0F3FD4ECA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819BC4-EB8A-4BE2-9F28-B42E6E79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59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3BB8C-C285-40CF-856B-E404AD6B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15E16-9CC7-4130-BAF1-FD055201F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B83F0-FE32-4331-8757-61009BD2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EBF55-1F30-4802-B4C7-E3E25D67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78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DE9DC-0019-4995-85A8-7F3A0C604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2BBE4E-C20C-4AF4-91E2-49648A2A3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6501D-EBB7-40C2-8D89-28E2FC60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81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5538-B8F4-4615-8689-96C812F0A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5457E-27C7-4E67-8322-4E40CEA52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D1215-2A81-45F3-AEBA-3917819E6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C9549-7810-4FE7-87CD-65CEEA09A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87A4F-7EE5-4065-919F-8C4E0430E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8B4842-D47F-46A4-84C7-D35434F3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04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84CA2-0CD5-47DC-9ACD-28E0765C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2EB54F-9F22-4863-9D77-371775B679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D546B-65D4-40DF-98BF-6BE247283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665E7-D3F2-4C1D-B702-8D2BD44AC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47421-2E8E-4B43-B543-3836DFE1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BF10A0-60DF-475B-9185-D52E56F2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3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C2A450-9677-4E02-9A15-719C10419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340C2-32C0-4179-87A2-2C1DEBE53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1A660-BA53-43C7-9D2E-3F057F7C09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EA429-CF0F-4E28-8692-C90CECBAC08D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54010-2906-4AC3-B310-7DB9838846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D0198-EBD4-47DA-AD31-A9669BF0D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8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477F-C5C6-4EE5-9F8F-0B0C50D00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66800"/>
            <a:ext cx="12188952" cy="1828800"/>
          </a:xfrm>
        </p:spPr>
        <p:txBody>
          <a:bodyPr rIns="91440"/>
          <a:lstStyle/>
          <a:p>
            <a:r>
              <a:rPr lang="en-US" dirty="0">
                <a:cs typeface="Arial" panose="020B0604020202020204" pitchFamily="34" charset="0"/>
              </a:rPr>
              <a:t>Denoising and Interpolation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with BM3D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58D07-6571-45D8-BE43-E586279C5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2476" y="4495800"/>
            <a:ext cx="9144000" cy="1295400"/>
          </a:xfrm>
        </p:spPr>
        <p:txBody>
          <a:bodyPr/>
          <a:lstStyle/>
          <a:p>
            <a:r>
              <a:rPr lang="en-US" dirty="0"/>
              <a:t>Joe Driscoll</a:t>
            </a:r>
          </a:p>
        </p:txBody>
      </p:sp>
    </p:spTree>
    <p:extLst>
      <p:ext uri="{BB962C8B-B14F-4D97-AF65-F5344CB8AC3E}">
        <p14:creationId xmlns:p14="http://schemas.microsoft.com/office/powerpoint/2010/main" val="2634496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7FFA5-4A6F-496B-9B5E-DC3ACBB8D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Monarch Test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E9DD6-F9C2-46EC-BC42-84C4F96BAF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" b="-3632"/>
          <a:stretch/>
        </p:blipFill>
        <p:spPr>
          <a:xfrm>
            <a:off x="0" y="457200"/>
            <a:ext cx="12192000" cy="664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06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Bicubic </a:t>
            </a:r>
            <a:r>
              <a:rPr lang="en-US" dirty="0" err="1"/>
              <a:t>Upsampling</a:t>
            </a:r>
            <a:r>
              <a:rPr lang="en-US" dirty="0"/>
              <a:t> of Original (Zoomed)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265B9-8625-4D7A-81E2-24DBB3818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" b="-2556"/>
          <a:stretch/>
        </p:blipFill>
        <p:spPr>
          <a:xfrm>
            <a:off x="0" y="457200"/>
            <a:ext cx="12192000" cy="65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33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SR_CBM3D </a:t>
            </a:r>
            <a:r>
              <a:rPr lang="en-US" dirty="0" err="1"/>
              <a:t>Upsampling</a:t>
            </a:r>
            <a:r>
              <a:rPr lang="en-US" dirty="0"/>
              <a:t> of Original (Zoomed)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37B88-DBD8-40F2-9A1A-2B11DF1CD8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7" b="-3997"/>
          <a:stretch/>
        </p:blipFill>
        <p:spPr>
          <a:xfrm>
            <a:off x="0" y="457200"/>
            <a:ext cx="12192000" cy="666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88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Bicubic </a:t>
            </a:r>
            <a:r>
              <a:rPr lang="en-US" dirty="0" err="1"/>
              <a:t>Upsampling</a:t>
            </a:r>
            <a:r>
              <a:rPr lang="en-US" dirty="0"/>
              <a:t> of Original (Zoomed)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270FE7-3B4F-4C19-BB33-74C4C8D2FF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" b="-2911"/>
          <a:stretch/>
        </p:blipFill>
        <p:spPr>
          <a:xfrm>
            <a:off x="0" y="457200"/>
            <a:ext cx="12192000" cy="65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94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SR_CBM3D </a:t>
            </a:r>
            <a:r>
              <a:rPr lang="en-US" dirty="0" err="1"/>
              <a:t>Upsampling</a:t>
            </a:r>
            <a:r>
              <a:rPr lang="en-US" dirty="0"/>
              <a:t> of Original (Zoomed)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9A6C6-850B-41AF-8B38-78DD60F4C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2" b="-3652"/>
          <a:stretch/>
        </p:blipFill>
        <p:spPr>
          <a:xfrm>
            <a:off x="0" y="457200"/>
            <a:ext cx="12192000" cy="664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19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7FFA5-4A6F-496B-9B5E-DC3ACBB8D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Monarch Test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E9DD6-F9C2-46EC-BC42-84C4F96BAF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" b="-3632"/>
          <a:stretch/>
        </p:blipFill>
        <p:spPr>
          <a:xfrm>
            <a:off x="0" y="457200"/>
            <a:ext cx="12192000" cy="664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83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Noisy, </a:t>
            </a:r>
            <a:r>
              <a:rPr lang="en-US" dirty="0" err="1"/>
              <a:t>Downsampled</a:t>
            </a:r>
            <a:r>
              <a:rPr lang="en-US" dirty="0"/>
              <a:t> Image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345D1A-665E-49A7-9323-A2178C325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8" b="-2668"/>
          <a:stretch/>
        </p:blipFill>
        <p:spPr>
          <a:xfrm>
            <a:off x="0" y="457200"/>
            <a:ext cx="12192000" cy="65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28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Bicubic Interpolation – PSNR: 19.94 dB – SSIM: 0.907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80A411-0A7A-4036-860A-8062DB1AF3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8" b="-2668"/>
          <a:stretch/>
        </p:blipFill>
        <p:spPr>
          <a:xfrm>
            <a:off x="0" y="457200"/>
            <a:ext cx="12192000" cy="65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14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1999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SR_CBM3D Interpolation – PSNR: 20.61 dB – SSIM: 0.955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B01CFD-F498-4E78-B86A-AB2B801B37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0" b="-2800"/>
          <a:stretch/>
        </p:blipFill>
        <p:spPr>
          <a:xfrm>
            <a:off x="0" y="457200"/>
            <a:ext cx="12192000" cy="65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59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4196-D31C-4479-B600-0EBEB06EF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Original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3BFFD-2CCA-40A2-A073-624705B271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7" b="-2537"/>
          <a:stretch/>
        </p:blipFill>
        <p:spPr>
          <a:xfrm>
            <a:off x="0" y="457200"/>
            <a:ext cx="12192000" cy="656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05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8AFB3-1C34-4AFF-9457-D610EA55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63486-C5A4-4E08-95F6-2C40EF3A8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 problems of denoising and interpolation</a:t>
            </a:r>
          </a:p>
          <a:p>
            <a:r>
              <a:rPr lang="en-US" dirty="0"/>
              <a:t>Denoising</a:t>
            </a:r>
          </a:p>
          <a:p>
            <a:pPr lvl="1"/>
            <a:r>
              <a:rPr lang="en-US" dirty="0"/>
              <a:t>Wiener filters (lack of priors)</a:t>
            </a:r>
          </a:p>
          <a:p>
            <a:pPr lvl="1"/>
            <a:r>
              <a:rPr lang="en-US" dirty="0"/>
              <a:t>Filters with different objectives</a:t>
            </a:r>
          </a:p>
          <a:p>
            <a:pPr lvl="1"/>
            <a:r>
              <a:rPr lang="en-US" dirty="0"/>
              <a:t>BM3D and variants (considered among best)</a:t>
            </a:r>
          </a:p>
          <a:p>
            <a:r>
              <a:rPr lang="en-US" dirty="0"/>
              <a:t>Interpolation/</a:t>
            </a:r>
            <a:r>
              <a:rPr lang="en-US" dirty="0" err="1"/>
              <a:t>Upsampling</a:t>
            </a:r>
            <a:endParaRPr lang="en-US" dirty="0"/>
          </a:p>
          <a:p>
            <a:pPr lvl="1"/>
            <a:r>
              <a:rPr lang="en-US" dirty="0"/>
              <a:t>Given data points, predict in-between values</a:t>
            </a:r>
          </a:p>
          <a:p>
            <a:pPr lvl="1"/>
            <a:r>
              <a:rPr lang="en-US" dirty="0"/>
              <a:t>Bilinear, bicubic, higher order, etc.</a:t>
            </a:r>
          </a:p>
          <a:p>
            <a:pPr lvl="1"/>
            <a:r>
              <a:rPr lang="en-US" dirty="0"/>
              <a:t>Dictionary learning (ANR, A+)</a:t>
            </a:r>
          </a:p>
          <a:p>
            <a:pPr lvl="1"/>
            <a:r>
              <a:rPr lang="en-US" dirty="0"/>
              <a:t>Surprising application of (C)BM3D (bonus denoising)</a:t>
            </a:r>
          </a:p>
        </p:txBody>
      </p:sp>
    </p:spTree>
    <p:extLst>
      <p:ext uri="{BB962C8B-B14F-4D97-AF65-F5344CB8AC3E}">
        <p14:creationId xmlns:p14="http://schemas.microsoft.com/office/powerpoint/2010/main" val="239083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7641C-85C9-4A02-AFBB-53E483102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6892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Noisy, </a:t>
            </a:r>
            <a:r>
              <a:rPr lang="en-US" dirty="0" err="1"/>
              <a:t>Downsampled</a:t>
            </a:r>
            <a:r>
              <a:rPr lang="en-US" dirty="0"/>
              <a:t>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C65C13-5039-4798-8EC6-E07F72C192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3" b="-3153"/>
          <a:stretch/>
        </p:blipFill>
        <p:spPr>
          <a:xfrm>
            <a:off x="0" y="457200"/>
            <a:ext cx="12192000" cy="660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588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93F6-D950-49C2-BA3A-F86CED32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1999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Bicubic Interpolation – PSNR: 22.44 dB – SSIM: 0.878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01EF1-3B8C-4D89-B67D-7DBB56561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0" b="-2780"/>
          <a:stretch/>
        </p:blipFill>
        <p:spPr>
          <a:xfrm>
            <a:off x="0" y="457200"/>
            <a:ext cx="12192000" cy="658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63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7FAC-A4AE-490A-B8B4-8503101BD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SR_CBM3D Interpolation – PSNR: 23.03 dB – SSIM: 0.915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21627-55C1-4C80-A007-3EE9B71EE8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1" b="-3021"/>
          <a:stretch/>
        </p:blipFill>
        <p:spPr>
          <a:xfrm>
            <a:off x="-1" y="457200"/>
            <a:ext cx="12192000" cy="660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05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7A454-0B0F-477A-8360-FE426391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4EC91-BFE6-436D-88D9-7B4C8FBA4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516731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[1]  Marc   Lebrun. An analysis and implementation of thebm3d image denoising    method. Image  Processing  On Line,  2012. https://github.com/jwd0023/ELEC_7450/blob/master/papers/lebrun_bm3d_analysis.pdf.</a:t>
            </a:r>
          </a:p>
          <a:p>
            <a:r>
              <a:rPr lang="en-US" dirty="0"/>
              <a:t>[2]  </a:t>
            </a:r>
            <a:r>
              <a:rPr lang="en-US" dirty="0" err="1"/>
              <a:t>Dabov</a:t>
            </a:r>
            <a:r>
              <a:rPr lang="en-US" dirty="0"/>
              <a:t>  et  al. Image  denoising  by  sparse  3d  transform-domain collaborative filtering. IEEE Transactions on Image Process-</a:t>
            </a:r>
            <a:r>
              <a:rPr lang="en-US" dirty="0" err="1"/>
              <a:t>ing</a:t>
            </a:r>
            <a:r>
              <a:rPr lang="en-US" dirty="0"/>
              <a:t>,  2007.    https://github.com/jwd0023/ELEC_7450/blob/master/papers/bm3d_2007_conference_original.pdf.</a:t>
            </a:r>
          </a:p>
          <a:p>
            <a:r>
              <a:rPr lang="en-US" dirty="0"/>
              <a:t>[3]  Karen </a:t>
            </a:r>
            <a:r>
              <a:rPr lang="en-US" dirty="0" err="1"/>
              <a:t>Egiazarian</a:t>
            </a:r>
            <a:r>
              <a:rPr lang="en-US" dirty="0"/>
              <a:t> and Vladimir </a:t>
            </a:r>
            <a:r>
              <a:rPr lang="en-US" dirty="0" err="1"/>
              <a:t>Katkovnik</a:t>
            </a:r>
            <a:r>
              <a:rPr lang="en-US" dirty="0"/>
              <a:t>. Single image super-resolution via bm3d sparse coding. EUSIPCO, 2015. https://github.com/jwd0023/ELEC_7450/blob/master/papers/egiazarian_image_upsampling.pdf</a:t>
            </a:r>
          </a:p>
          <a:p>
            <a:r>
              <a:rPr lang="en-US" dirty="0"/>
              <a:t>[4]  </a:t>
            </a:r>
            <a:r>
              <a:rPr lang="en-US" dirty="0" err="1"/>
              <a:t>Danielyan</a:t>
            </a:r>
            <a:r>
              <a:rPr lang="en-US" dirty="0"/>
              <a:t> et al. Image </a:t>
            </a:r>
            <a:r>
              <a:rPr lang="en-US" dirty="0" err="1"/>
              <a:t>upsampling</a:t>
            </a:r>
            <a:r>
              <a:rPr lang="en-US" dirty="0"/>
              <a:t> via spatially adaptive block-matching filtering. EUSIPCO, 2008. https://github.com/jwd0023/ELEC_7450/blob/master/papers/egiazarian_image_upsampling.pdf.</a:t>
            </a:r>
          </a:p>
          <a:p>
            <a:r>
              <a:rPr lang="en-US" dirty="0"/>
              <a:t>[5]  </a:t>
            </a:r>
            <a:r>
              <a:rPr lang="en-US" dirty="0" err="1"/>
              <a:t>Dabov</a:t>
            </a:r>
            <a:r>
              <a:rPr lang="en-US" dirty="0"/>
              <a:t>  et  al.  Bm3d  image  denoising  with  shape-adaptive  </a:t>
            </a:r>
            <a:r>
              <a:rPr lang="en-US" dirty="0" err="1"/>
              <a:t>princi</a:t>
            </a:r>
            <a:r>
              <a:rPr lang="en-US" dirty="0"/>
              <a:t>-pal component analysis.  https://github.com/jwd0023/ELEC_7450/blob/master/papers/dabov_bm3d_pca.pdf, 2009.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89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4BB-99AB-4A81-9C43-DF0557FDF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93D5D-1CA4-4838-A6EC-93820152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54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C5FA1-6E1C-4B8B-80F9-0FC3F8DC8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Samford Clock (Original)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4B3DD2-F46A-46F6-BB81-3F85210B58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0" b="-3450"/>
          <a:stretch/>
        </p:blipFill>
        <p:spPr>
          <a:xfrm>
            <a:off x="0" y="457200"/>
            <a:ext cx="12192000" cy="662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47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C5FA1-6E1C-4B8B-80F9-0FC3F8DC8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Samford Clock (Bicubic Interpolation)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D4167F-7F42-4979-8C4C-90E345335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1" b="-3041"/>
          <a:stretch/>
        </p:blipFill>
        <p:spPr>
          <a:xfrm>
            <a:off x="0" y="457200"/>
            <a:ext cx="12192000" cy="660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05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C5FA1-6E1C-4B8B-80F9-0FC3F8DC8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Samford Clock (SR_CBM3D Interpolation)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591373-93F9-4D62-8900-C63C64B1F4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8" b="-2248"/>
          <a:stretch/>
        </p:blipFill>
        <p:spPr>
          <a:xfrm>
            <a:off x="0" y="457200"/>
            <a:ext cx="12192000" cy="656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97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42EA6-D05B-4ECB-A063-A51207FA3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BM3D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37F05-3B0B-46CE-A728-A5D512788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250" y="1690688"/>
            <a:ext cx="10985500" cy="48021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Block Matching and 3D filtering</a:t>
            </a:r>
          </a:p>
          <a:p>
            <a:r>
              <a:rPr lang="en-US" dirty="0"/>
              <a:t>Two stages - first gives second a Wiener filter</a:t>
            </a:r>
          </a:p>
          <a:p>
            <a:r>
              <a:rPr lang="en-US" dirty="0"/>
              <a:t>First stage</a:t>
            </a:r>
          </a:p>
          <a:p>
            <a:pPr lvl="1"/>
            <a:r>
              <a:rPr lang="en-US" dirty="0"/>
              <a:t>Find similar patches in image</a:t>
            </a:r>
          </a:p>
          <a:p>
            <a:pPr lvl="1"/>
            <a:r>
              <a:rPr lang="en-US" dirty="0"/>
              <a:t>Stack patches, transform, and threshold</a:t>
            </a:r>
          </a:p>
          <a:p>
            <a:pPr lvl="1"/>
            <a:r>
              <a:rPr lang="en-US" dirty="0"/>
              <a:t>Place patches with transform coefficient weighting (and Kaiser)</a:t>
            </a:r>
          </a:p>
          <a:p>
            <a:r>
              <a:rPr lang="en-US" dirty="0"/>
              <a:t>Second stage</a:t>
            </a:r>
          </a:p>
          <a:p>
            <a:pPr lvl="1"/>
            <a:r>
              <a:rPr lang="en-US" dirty="0"/>
              <a:t>Find similar patches from first stage estimate</a:t>
            </a:r>
          </a:p>
          <a:p>
            <a:pPr lvl="1"/>
            <a:r>
              <a:rPr lang="en-US" dirty="0"/>
              <a:t>Make separate stacks for denoised and noisy</a:t>
            </a:r>
          </a:p>
          <a:p>
            <a:pPr lvl="1"/>
            <a:r>
              <a:rPr lang="en-US" dirty="0"/>
              <a:t>Use denoised stacks to generate Wiener filter</a:t>
            </a:r>
          </a:p>
          <a:p>
            <a:pPr lvl="1"/>
            <a:r>
              <a:rPr lang="en-US" dirty="0"/>
              <a:t>Filter noisy stacks with Wiener filter</a:t>
            </a:r>
          </a:p>
          <a:p>
            <a:pPr lvl="1"/>
            <a:r>
              <a:rPr lang="en-US" dirty="0"/>
              <a:t>Combine patches back into image</a:t>
            </a:r>
          </a:p>
          <a:p>
            <a:pPr lvl="1"/>
            <a:r>
              <a:rPr lang="en-US" dirty="0"/>
              <a:t>Weights based on squared, 2-norm of Wiener filter weights (and Kaiser)</a:t>
            </a:r>
          </a:p>
          <a:p>
            <a:r>
              <a:rPr lang="en-US" dirty="0"/>
              <a:t>Variants</a:t>
            </a:r>
          </a:p>
          <a:p>
            <a:pPr lvl="1"/>
            <a:r>
              <a:rPr lang="en-US" dirty="0"/>
              <a:t>CBM3D (color version of BM3D)</a:t>
            </a:r>
          </a:p>
          <a:p>
            <a:pPr lvl="1"/>
            <a:r>
              <a:rPr lang="en-US" dirty="0"/>
              <a:t>BM3D-SAPCA</a:t>
            </a:r>
          </a:p>
          <a:p>
            <a:pPr lvl="1"/>
            <a:r>
              <a:rPr lang="en-US" dirty="0"/>
              <a:t>Neural network architectures based on BM3D scheme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56AAB-889E-4972-8A70-54F55E858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280" y="2643320"/>
            <a:ext cx="3322470" cy="15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99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C6AB4-4B35-4E21-9165-8A8D752E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BM3D Diagram [1]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A26E1D-63BC-4FAE-BCE2-F8624E7FB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58" y="1690688"/>
            <a:ext cx="11646483" cy="476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0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AC683-6A00-48A4-AF61-F504C805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Block Matching Example [2]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85633-424F-4E89-8898-82F2DFA92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42" y="1690688"/>
            <a:ext cx="9411516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26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0348-D54B-4379-A794-3866F2A24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from Original BM3D Paper [2]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DE49D-9A1E-4AFE-96BC-3A4D10CB9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31" y="1325563"/>
            <a:ext cx="963633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24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0348-D54B-4379-A794-3866F2A24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from Original BM3D Paper [2]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A9795-F41C-43CF-823B-308C4817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53" y="1690688"/>
            <a:ext cx="11158094" cy="40774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83F1D6-4937-4797-8BDD-F6FE867026F1}"/>
              </a:ext>
            </a:extLst>
          </p:cNvPr>
          <p:cNvSpPr txBox="1"/>
          <p:nvPr/>
        </p:nvSpPr>
        <p:spPr>
          <a:xfrm>
            <a:off x="2628900" y="5981700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PSNR: 8.14 dB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1A50FD-E4CA-4425-9A43-091E93E078CC}"/>
              </a:ext>
            </a:extLst>
          </p:cNvPr>
          <p:cNvSpPr txBox="1"/>
          <p:nvPr/>
        </p:nvSpPr>
        <p:spPr>
          <a:xfrm>
            <a:off x="8055956" y="5981700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PSNR: 23.49 dB</a:t>
            </a:r>
          </a:p>
        </p:txBody>
      </p:sp>
    </p:spTree>
    <p:extLst>
      <p:ext uri="{BB962C8B-B14F-4D97-AF65-F5344CB8AC3E}">
        <p14:creationId xmlns:p14="http://schemas.microsoft.com/office/powerpoint/2010/main" val="1878764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38EAF-9B8B-498E-9BAB-F20C37ED9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CBM3D Interpolation (SR_CBM3D)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83A7B-F454-4F14-A749-CAA4A8E8F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CBM3D used for </a:t>
            </a:r>
            <a:r>
              <a:rPr lang="en-US" dirty="0" err="1"/>
              <a:t>upsampling</a:t>
            </a:r>
            <a:r>
              <a:rPr lang="en-US" dirty="0"/>
              <a:t> - [3]</a:t>
            </a:r>
          </a:p>
          <a:p>
            <a:r>
              <a:rPr lang="en-US" dirty="0"/>
              <a:t>Iterative algorithm</a:t>
            </a:r>
          </a:p>
          <a:p>
            <a:pPr lvl="1"/>
            <a:r>
              <a:rPr lang="en-US" dirty="0"/>
              <a:t>Iteratively denoise and correct</a:t>
            </a:r>
          </a:p>
          <a:p>
            <a:pPr lvl="1"/>
            <a:r>
              <a:rPr lang="en-US" dirty="0" err="1"/>
              <a:t>Upsampled</a:t>
            </a:r>
            <a:r>
              <a:rPr lang="en-US" dirty="0"/>
              <a:t> image should be similar to original</a:t>
            </a:r>
          </a:p>
          <a:p>
            <a:pPr lvl="1"/>
            <a:r>
              <a:rPr lang="en-US" dirty="0"/>
              <a:t>Optimality proven under assumptions in [3]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BA9FB4-EFF4-485C-B893-8ED6A9136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375" y="4001294"/>
            <a:ext cx="7921250" cy="25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96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D4877-1DC7-431C-9136-620B573F8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Experimental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AD664-7FAA-412B-8D82-CA4D0ED3A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Begin with a test image</a:t>
            </a:r>
          </a:p>
          <a:p>
            <a:r>
              <a:rPr lang="en-US" dirty="0" err="1"/>
              <a:t>Downsample</a:t>
            </a:r>
            <a:r>
              <a:rPr lang="en-US" dirty="0"/>
              <a:t> and add noise</a:t>
            </a:r>
          </a:p>
          <a:p>
            <a:r>
              <a:rPr lang="en-US" dirty="0" err="1"/>
              <a:t>Upsample</a:t>
            </a:r>
            <a:r>
              <a:rPr lang="en-US" dirty="0"/>
              <a:t> with bicubic and SR_BM3D</a:t>
            </a:r>
          </a:p>
          <a:p>
            <a:r>
              <a:rPr lang="en-US" dirty="0"/>
              <a:t>Compare performance</a:t>
            </a:r>
          </a:p>
          <a:p>
            <a:pPr lvl="1"/>
            <a:r>
              <a:rPr lang="en-US" dirty="0"/>
              <a:t>PSNR</a:t>
            </a:r>
          </a:p>
          <a:p>
            <a:pPr lvl="1"/>
            <a:r>
              <a:rPr lang="en-US" dirty="0"/>
              <a:t>SSIM</a:t>
            </a:r>
          </a:p>
          <a:p>
            <a:pPr lvl="1"/>
            <a:r>
              <a:rPr lang="en-US" dirty="0"/>
              <a:t>Visual appeal</a:t>
            </a:r>
          </a:p>
          <a:p>
            <a:r>
              <a:rPr lang="en-US" dirty="0" err="1"/>
              <a:t>Upsample</a:t>
            </a:r>
            <a:r>
              <a:rPr lang="en-US" dirty="0"/>
              <a:t> test image and analyze visually</a:t>
            </a:r>
          </a:p>
          <a:p>
            <a:r>
              <a:rPr lang="en-US" dirty="0"/>
              <a:t>One example shown next</a:t>
            </a:r>
          </a:p>
        </p:txBody>
      </p:sp>
    </p:spTree>
    <p:extLst>
      <p:ext uri="{BB962C8B-B14F-4D97-AF65-F5344CB8AC3E}">
        <p14:creationId xmlns:p14="http://schemas.microsoft.com/office/powerpoint/2010/main" val="265386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1636</TotalTime>
  <Words>633</Words>
  <Application>Microsoft Office PowerPoint</Application>
  <PresentationFormat>Widescreen</PresentationFormat>
  <Paragraphs>76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Denoising and Interpolation with BM3D</vt:lpstr>
      <vt:lpstr>Introduction</vt:lpstr>
      <vt:lpstr>Overview of BM3D</vt:lpstr>
      <vt:lpstr>BM3D Diagram [1] </vt:lpstr>
      <vt:lpstr>Block Matching Example [2]</vt:lpstr>
      <vt:lpstr>Results from Original BM3D Paper [2]</vt:lpstr>
      <vt:lpstr>Results from Original BM3D Paper [2]</vt:lpstr>
      <vt:lpstr>CBM3D Interpolation (SR_CBM3D)</vt:lpstr>
      <vt:lpstr>Experimental Procedure</vt:lpstr>
      <vt:lpstr>Monarch Test Image</vt:lpstr>
      <vt:lpstr>Bicubic Upsampling of Original (Zoomed)</vt:lpstr>
      <vt:lpstr>SR_CBM3D Upsampling of Original (Zoomed)</vt:lpstr>
      <vt:lpstr>Bicubic Upsampling of Original (Zoomed)</vt:lpstr>
      <vt:lpstr>SR_CBM3D Upsampling of Original (Zoomed)</vt:lpstr>
      <vt:lpstr>Monarch Test Image</vt:lpstr>
      <vt:lpstr>Noisy, Downsampled Image</vt:lpstr>
      <vt:lpstr>Bicubic Interpolation – PSNR: 19.94 dB – SSIM: 0.907</vt:lpstr>
      <vt:lpstr>SR_CBM3D Interpolation – PSNR: 20.61 dB – SSIM: 0.955</vt:lpstr>
      <vt:lpstr>Original Image</vt:lpstr>
      <vt:lpstr>Noisy, Downsampled Image</vt:lpstr>
      <vt:lpstr>Bicubic Interpolation – PSNR: 22.44 dB – SSIM: 0.878</vt:lpstr>
      <vt:lpstr>SR_CBM3D Interpolation – PSNR: 23.03 dB – SSIM: 0.915</vt:lpstr>
      <vt:lpstr>References</vt:lpstr>
      <vt:lpstr>Questions?</vt:lpstr>
      <vt:lpstr>Samford Clock (Original)</vt:lpstr>
      <vt:lpstr>Samford Clock (Bicubic Interpolation)</vt:lpstr>
      <vt:lpstr>Samford Clock (SR_CBM3D Interpolation)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BM3D – Theory and Applications</dc:title>
  <dc:creator>Joe Driscoll</dc:creator>
  <cp:lastModifiedBy>Joe Driscoll</cp:lastModifiedBy>
  <cp:revision>85</cp:revision>
  <dcterms:created xsi:type="dcterms:W3CDTF">2019-04-10T04:21:25Z</dcterms:created>
  <dcterms:modified xsi:type="dcterms:W3CDTF">2019-04-15T03:46:29Z</dcterms:modified>
</cp:coreProperties>
</file>